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46" r:id="rId3"/>
    <p:sldId id="318" r:id="rId4"/>
    <p:sldId id="468" r:id="rId6"/>
    <p:sldId id="457" r:id="rId7"/>
    <p:sldId id="458" r:id="rId8"/>
    <p:sldId id="469" r:id="rId9"/>
    <p:sldId id="449" r:id="rId10"/>
    <p:sldId id="454" r:id="rId11"/>
    <p:sldId id="265" r:id="rId12"/>
    <p:sldId id="470" r:id="rId13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1" userDrawn="1">
          <p15:clr>
            <a:srgbClr val="A4A3A4"/>
          </p15:clr>
        </p15:guide>
        <p15:guide id="2" pos="38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A5A5A5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85" autoAdjust="0"/>
    <p:restoredTop sz="90067" autoAdjust="0"/>
  </p:normalViewPr>
  <p:slideViewPr>
    <p:cSldViewPr snapToGrid="0" showGuides="1">
      <p:cViewPr varScale="1">
        <p:scale>
          <a:sx n="76" d="100"/>
          <a:sy n="76" d="100"/>
        </p:scale>
        <p:origin x="1123" y="67"/>
      </p:cViewPr>
      <p:guideLst>
        <p:guide orient="horz" pos="2191"/>
        <p:guide pos="38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48D2E-AF02-4DCE-B074-B92153B9F5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3600" b="1" kern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单击以编辑母版副标题样式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 trans="75000"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>
            <a:off x="0" y="0"/>
            <a:ext cx="12204000" cy="973274"/>
            <a:chOff x="0" y="0"/>
            <a:chExt cx="12204000" cy="973274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CrisscrossEtching trans="75000"/>
                      </a14:imgEffect>
                      <a14:imgEffect>
                        <a14:colorTemperature colorTemp="11200"/>
                      </a14:imgEffect>
                      <a14:imgEffect>
                        <a14:saturation sat="3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0" y="0"/>
              <a:ext cx="12204000" cy="973274"/>
            </a:xfrm>
            <a:prstGeom prst="rect">
              <a:avLst/>
            </a:prstGeom>
          </p:spPr>
        </p:pic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03025" y="127573"/>
              <a:ext cx="571764" cy="720000"/>
            </a:xfrm>
            <a:prstGeom prst="rect">
              <a:avLst/>
            </a:prstGeom>
          </p:spPr>
        </p:pic>
        <p:pic>
          <p:nvPicPr>
            <p:cNvPr id="21" name="图片 20"/>
            <p:cNvPicPr>
              <a:picLocks noChangeAspect="1"/>
            </p:cNvPicPr>
            <p:nvPr/>
          </p:nvPicPr>
          <p:blipFill rotWithShape="1">
            <a:blip r:embed="rId5"/>
            <a:srcRect b="41473"/>
            <a:stretch>
              <a:fillRect/>
            </a:stretch>
          </p:blipFill>
          <p:spPr>
            <a:xfrm>
              <a:off x="779089" y="689929"/>
              <a:ext cx="2924175" cy="239712"/>
            </a:xfrm>
            <a:prstGeom prst="rect">
              <a:avLst/>
            </a:prstGeom>
          </p:spPr>
        </p:pic>
        <p:sp>
          <p:nvSpPr>
            <p:cNvPr id="22" name="矩形 21"/>
            <p:cNvSpPr/>
            <p:nvPr/>
          </p:nvSpPr>
          <p:spPr>
            <a:xfrm>
              <a:off x="915056" y="633807"/>
              <a:ext cx="25587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6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23" name="图片 22"/>
            <p:cNvPicPr>
              <a:picLocks noChangeAspect="1"/>
            </p:cNvPicPr>
            <p:nvPr/>
          </p:nvPicPr>
          <p:blipFill rotWithShape="1">
            <a:blip r:embed="rId6"/>
            <a:srcRect b="25639"/>
            <a:stretch>
              <a:fillRect/>
            </a:stretch>
          </p:blipFill>
          <p:spPr>
            <a:xfrm>
              <a:off x="883306" y="118429"/>
              <a:ext cx="3038475" cy="849946"/>
            </a:xfrm>
            <a:prstGeom prst="rect">
              <a:avLst/>
            </a:prstGeom>
          </p:spPr>
        </p:pic>
        <p:sp>
          <p:nvSpPr>
            <p:cNvPr id="24" name="矩形 23"/>
            <p:cNvSpPr/>
            <p:nvPr/>
          </p:nvSpPr>
          <p:spPr>
            <a:xfrm>
              <a:off x="1004107" y="80242"/>
              <a:ext cx="2132793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2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22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0261930" y="99463"/>
              <a:ext cx="1247643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5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  <p:sp>
        <p:nvSpPr>
          <p:cNvPr id="27" name="矩形 26"/>
          <p:cNvSpPr/>
          <p:nvPr userDrawn="1"/>
        </p:nvSpPr>
        <p:spPr>
          <a:xfrm>
            <a:off x="10261936" y="308328"/>
            <a:ext cx="19300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rPr>
              <a:t>Advanced Technique of Artificial  Intelligence</a:t>
            </a:r>
            <a:endParaRPr lang="zh-CN" altLang="en-US" dirty="0">
              <a:solidFill>
                <a:schemeClr val="bg1">
                  <a:lumMod val="85000"/>
                </a:schemeClr>
              </a:solidFill>
              <a:latin typeface="Bahnschrift Condensed" panose="020B0502040204020203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770528"/>
            <a:ext cx="10515600" cy="482946"/>
          </a:xfrm>
        </p:spPr>
        <p:txBody>
          <a:bodyPr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900" b="1" kern="1200" dirty="0">
                <a:solidFill>
                  <a:srgbClr val="002060"/>
                </a:solidFill>
                <a:effectLst>
                  <a:glow rad="63500">
                    <a:schemeClr val="bg1"/>
                  </a:glow>
                  <a:reflection blurRad="6350" stA="55000" endA="300" endPos="35000" dir="5400000" sy="-100000" algn="bl" rotWithShape="0"/>
                </a:effectLst>
                <a:latin typeface="华康俪金黑W8(P)" panose="020B0800000000000000" pitchFamily="34" charset="-122"/>
                <a:ea typeface="华康俪金黑W8(P)" panose="020B0800000000000000" pitchFamily="34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316974"/>
            <a:ext cx="10515600" cy="4859989"/>
          </a:xfrm>
        </p:spPr>
        <p:txBody>
          <a:bodyPr/>
          <a:lstStyle>
            <a:lvl1pPr marL="358775" indent="-4572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  <a:defRPr lang="zh-CN" altLang="en-US" sz="2600" b="1" kern="100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>
              <a:defRPr lang="zh-CN" altLang="en-US" sz="2400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2pPr>
            <a:lvl3pPr>
              <a:defRPr sz="2200"/>
            </a:lvl3pPr>
          </a:lstStyle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12"/>
            <a:ext cx="12204000" cy="603327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0" y="0"/>
            <a:ext cx="12291084" cy="608944"/>
            <a:chOff x="0" y="0"/>
            <a:chExt cx="12291084" cy="608944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0"/>
              <a:ext cx="12204000" cy="603327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>
            <a:xfrm>
              <a:off x="565605" y="54946"/>
              <a:ext cx="163971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5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781632" y="0"/>
              <a:ext cx="340517" cy="504825"/>
            </a:xfrm>
            <a:prstGeom prst="rect">
              <a:avLst/>
            </a:prstGeom>
          </p:spPr>
        </p:pic>
        <p:sp>
          <p:nvSpPr>
            <p:cNvPr id="15" name="矩形 14"/>
            <p:cNvSpPr/>
            <p:nvPr/>
          </p:nvSpPr>
          <p:spPr>
            <a:xfrm>
              <a:off x="10944358" y="178331"/>
              <a:ext cx="134672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sz="10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0944357" y="17702"/>
              <a:ext cx="124764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2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  <p:grpSp>
        <p:nvGrpSpPr>
          <p:cNvPr id="9" name="组合 8"/>
          <p:cNvGrpSpPr/>
          <p:nvPr userDrawn="1"/>
        </p:nvGrpSpPr>
        <p:grpSpPr>
          <a:xfrm>
            <a:off x="565604" y="0"/>
            <a:ext cx="11725480" cy="608944"/>
            <a:chOff x="565604" y="0"/>
            <a:chExt cx="11725480" cy="608944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>
            <a:xfrm>
              <a:off x="565605" y="54946"/>
              <a:ext cx="163971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5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756233" y="0"/>
              <a:ext cx="290512" cy="504825"/>
            </a:xfrm>
            <a:prstGeom prst="rect">
              <a:avLst/>
            </a:prstGeom>
          </p:spPr>
        </p:pic>
        <p:sp>
          <p:nvSpPr>
            <p:cNvPr id="14" name="矩形 13"/>
            <p:cNvSpPr/>
            <p:nvPr/>
          </p:nvSpPr>
          <p:spPr>
            <a:xfrm>
              <a:off x="10944358" y="178331"/>
              <a:ext cx="134672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sz="10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0944357" y="17702"/>
              <a:ext cx="124764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2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8.png"/><Relationship Id="rId13" Type="http://schemas.openxmlformats.org/officeDocument/2006/relationships/image" Target="../media/image7.png"/><Relationship Id="rId12" Type="http://schemas.openxmlformats.org/officeDocument/2006/relationships/image" Target="../media/image6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705457"/>
            <a:ext cx="10515600" cy="512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293841"/>
            <a:ext cx="10515600" cy="5121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8775" lvl="0" indent="-4572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</a:pPr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432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4325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432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0" y="0"/>
            <a:ext cx="12291084" cy="608944"/>
            <a:chOff x="0" y="0"/>
            <a:chExt cx="12291084" cy="608944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0"/>
              <a:ext cx="12204000" cy="603327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sp>
          <p:nvSpPr>
            <p:cNvPr id="18" name="矩形 17"/>
            <p:cNvSpPr/>
            <p:nvPr/>
          </p:nvSpPr>
          <p:spPr>
            <a:xfrm>
              <a:off x="565605" y="54946"/>
              <a:ext cx="163971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5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1756232" y="0"/>
              <a:ext cx="374807" cy="504825"/>
            </a:xfrm>
            <a:prstGeom prst="rect">
              <a:avLst/>
            </a:prstGeom>
          </p:spPr>
        </p:pic>
        <p:sp>
          <p:nvSpPr>
            <p:cNvPr id="20" name="矩形 19"/>
            <p:cNvSpPr/>
            <p:nvPr/>
          </p:nvSpPr>
          <p:spPr>
            <a:xfrm>
              <a:off x="10944358" y="178331"/>
              <a:ext cx="134672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sz="10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0944357" y="17702"/>
              <a:ext cx="124764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2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zh-CN" altLang="en-US" sz="2900" b="1" kern="1200" dirty="0">
          <a:solidFill>
            <a:srgbClr val="002060"/>
          </a:solidFill>
          <a:effectLst>
            <a:glow rad="63500">
              <a:schemeClr val="bg1"/>
            </a:glow>
            <a:reflection blurRad="6350" stA="55000" endA="300" endPos="35000" dir="5400000" sy="-100000" algn="bl" rotWithShape="0"/>
          </a:effectLst>
          <a:latin typeface="Times New Roman" panose="02020603050405020304" pitchFamily="18" charset="0"/>
          <a:ea typeface="华康俪金黑W8(P)" panose="020B0800000000000000" pitchFamily="34" charset="-122"/>
          <a:cs typeface="Times New Roman" panose="02020603050405020304" pitchFamily="18" charset="0"/>
        </a:defRPr>
      </a:lvl1pPr>
    </p:titleStyle>
    <p:bodyStyle>
      <a:lvl1pPr marL="415925" indent="-514350" algn="l" defTabSz="914400" rtl="0" eaLnBrk="1" latinLnBrk="0" hangingPunct="1">
        <a:lnSpc>
          <a:spcPct val="90000"/>
        </a:lnSpc>
        <a:spcBef>
          <a:spcPts val="1000"/>
        </a:spcBef>
        <a:buSzPct val="75000"/>
        <a:buFont typeface="Wingdings" panose="05000000000000000000" pitchFamily="2" charset="2"/>
        <a:buChar char="p"/>
        <a:defRPr lang="zh-CN" altLang="en-US" sz="2600" b="1" kern="100" spc="50" dirty="0" smtClean="0">
          <a:ln w="11430"/>
          <a:gradFill>
            <a:gsLst>
              <a:gs pos="25000">
                <a:srgbClr val="C0504D">
                  <a:satMod val="155000"/>
                </a:srgbClr>
              </a:gs>
              <a:gs pos="100000">
                <a:srgbClr val="C0504D">
                  <a:shade val="45000"/>
                  <a:satMod val="165000"/>
                </a:srgbClr>
              </a:gs>
            </a:gsLst>
            <a:lin ang="5400000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latin typeface="宋体" panose="02010600030101010101" pitchFamily="2" charset="-122"/>
          <a:ea typeface="宋体" panose="02010600030101010101" pitchFamily="2" charset="-122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60000"/>
        <a:buFont typeface="Wingdings" panose="05000000000000000000" pitchFamily="2" charset="2"/>
        <a:buChar char="p"/>
        <a:defRPr sz="24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60000"/>
        <a:buFont typeface="Times New Roman" panose="02020603050405020304" pitchFamily="18" charset="0"/>
        <a:buChar char="─"/>
        <a:defRPr sz="22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png"/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1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499416" y="3318212"/>
            <a:ext cx="9144000" cy="1655762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-48895" y="1104009"/>
            <a:ext cx="12241168" cy="4750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AAA_I2025_Auto Encoding Neural Process for Multi-interest Recommendation</a:t>
            </a:r>
            <a:endParaRPr lang="zh-CN" altLang="en-US" dirty="0"/>
          </a:p>
        </p:txBody>
      </p:sp>
      <p:cxnSp>
        <p:nvCxnSpPr>
          <p:cNvPr id="7" name="直接连接符 6"/>
          <p:cNvCxnSpPr/>
          <p:nvPr/>
        </p:nvCxnSpPr>
        <p:spPr>
          <a:xfrm>
            <a:off x="0" y="1105040"/>
            <a:ext cx="12192000" cy="28575"/>
          </a:xfrm>
          <a:prstGeom prst="line">
            <a:avLst/>
          </a:prstGeom>
          <a:ln w="76200">
            <a:gradFill flip="none" rotWithShape="1">
              <a:gsLst>
                <a:gs pos="0">
                  <a:srgbClr val="FF99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6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99060" y="1284030"/>
            <a:ext cx="11944160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Auto Encoding Neural Process for Multi-interest Recommendation</a:t>
            </a:r>
            <a:endParaRPr lang="en-US" altLang="zh-CN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04254" y="5914834"/>
            <a:ext cx="1436914" cy="963262"/>
          </a:xfrm>
          <a:prstGeom prst="rect">
            <a:avLst/>
          </a:prstGeom>
        </p:spPr>
      </p:pic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432550"/>
            <a:ext cx="2743200" cy="365125"/>
          </a:xfrm>
        </p:spPr>
        <p:txBody>
          <a:bodyPr/>
          <a:lstStyle/>
          <a:p>
            <a:fld id="{7FED5459-E582-4DAA-BA57-60FF09140233}" type="slidenum">
              <a:rPr lang="zh-CN" altLang="en-US" smtClean="0"/>
            </a:fld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464407" y="5337650"/>
            <a:ext cx="112134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AAAI-2025  Code — https://anonymous.4open.science/r/NP-Rec-CF45)</a:t>
            </a:r>
            <a:endParaRPr lang="en-US" altLang="zh-CN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768381" y="6007744"/>
            <a:ext cx="3205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Reported by Jiale Shen</a:t>
            </a:r>
            <a:endParaRPr lang="en-US" altLang="zh-CN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91" y="5996211"/>
            <a:ext cx="828000" cy="828000"/>
          </a:xfrm>
          <a:prstGeom prst="rect">
            <a:avLst/>
          </a:prstGeom>
        </p:spPr>
      </p:pic>
      <p:pic>
        <p:nvPicPr>
          <p:cNvPr id="18" name="Picture 8" descr="æ¥çæºå¾å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347" y="6012140"/>
            <a:ext cx="822449" cy="81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2" descr="æ¥çæºå¾å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739" y="6069670"/>
            <a:ext cx="1260000" cy="681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4" descr="æ¥çæºå¾å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003" y="5996211"/>
            <a:ext cx="836364" cy="8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060" y="2633345"/>
            <a:ext cx="11966575" cy="22021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/>
          <p:nvPr/>
        </p:nvPicPr>
        <p:blipFill>
          <a:blip r:embed="rId1"/>
          <a:stretch>
            <a:fillRect/>
          </a:stretch>
        </p:blipFill>
        <p:spPr>
          <a:xfrm>
            <a:off x="1939290" y="1207135"/>
            <a:ext cx="8096250" cy="52247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428884"/>
            <a:ext cx="10515600" cy="482946"/>
          </a:xfrm>
        </p:spPr>
        <p:txBody>
          <a:bodyPr/>
          <a:lstStyle/>
          <a:p>
            <a:r>
              <a:rPr lang="en-US" altLang="zh-CN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motivation</a:t>
            </a:r>
            <a:endParaRPr lang="zh-CN" altLang="en-US" sz="3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86071" y="1012001"/>
            <a:ext cx="11150058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zh-CN" altLang="en-US" sz="2000" dirty="0">
              <a:latin typeface="Times New Roman Regular" panose="02020603050405020304" charset="0"/>
              <a:cs typeface="Times New Roman Regular" panose="02020603050405020304" charset="0"/>
            </a:endParaRPr>
          </a:p>
        </p:txBody>
      </p:sp>
      <p:sp>
        <p:nvSpPr>
          <p:cNvPr id="4" name="AutoShape 2"/>
          <p:cNvSpPr>
            <a:spLocks noChangeAspect="1" noChangeArrowheads="1"/>
          </p:cNvSpPr>
          <p:nvPr/>
        </p:nvSpPr>
        <p:spPr bwMode="auto">
          <a:xfrm>
            <a:off x="3140110" y="505764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85800" y="1512570"/>
            <a:ext cx="11506835" cy="1198880"/>
          </a:xfrm>
          <a:prstGeom prst="rect">
            <a:avLst/>
          </a:prstGeom>
        </p:spPr>
        <p:txBody>
          <a:bodyPr wrap="square">
            <a:spAutoFit/>
          </a:bodyPr>
          <a:p>
            <a:pPr marL="0" indent="0"/>
            <a:r>
              <a:rPr lang="en-US" altLang="zh-CN" sz="2400" b="0" i="0">
                <a:latin typeface="宋体" panose="02010600030101010101" pitchFamily="2" charset="-122"/>
                <a:ea typeface="宋体" panose="02010600030101010101" pitchFamily="2" charset="-122"/>
              </a:rPr>
              <a:t>1.Multi-interest recommendation constantly aspires to an oracle individual preference modeling approach, one that satisfies the </a:t>
            </a:r>
            <a:r>
              <a:rPr lang="en-US" altLang="zh-CN" sz="2400" b="1" i="0">
                <a:latin typeface="宋体" panose="02010600030101010101" pitchFamily="2" charset="-122"/>
                <a:ea typeface="宋体" panose="02010600030101010101" pitchFamily="2" charset="-122"/>
              </a:rPr>
              <a:t>diverse and dynamic</a:t>
            </a:r>
            <a:r>
              <a:rPr lang="en-US" altLang="zh-CN" sz="2400" b="0" i="0">
                <a:latin typeface="宋体" panose="02010600030101010101" pitchFamily="2" charset="-122"/>
                <a:ea typeface="宋体" panose="02010600030101010101" pitchFamily="2" charset="-122"/>
              </a:rPr>
              <a:t> properties.</a:t>
            </a:r>
            <a:endParaRPr lang="en-US" altLang="zh-CN" sz="2400" b="0" i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32130" y="4402455"/>
            <a:ext cx="11659235" cy="1568450"/>
          </a:xfrm>
          <a:prstGeom prst="rect">
            <a:avLst/>
          </a:prstGeom>
        </p:spPr>
        <p:txBody>
          <a:bodyPr wrap="square">
            <a:spAutoFit/>
          </a:bodyPr>
          <a:p>
            <a:pPr marL="0" algn="l">
              <a:buClrTx/>
              <a:buSzTx/>
              <a:buFontTx/>
            </a:pPr>
            <a:r>
              <a:rPr lang="en-US" altLang="zh-CN" sz="2400" b="0" i="0">
                <a:latin typeface="宋体" panose="02010600030101010101" pitchFamily="2" charset="-122"/>
                <a:ea typeface="宋体" panose="02010600030101010101" pitchFamily="2" charset="-122"/>
              </a:rPr>
              <a:t> 2.However, as the parameterized approximate function nature,NN-based methods remain </a:t>
            </a:r>
            <a:r>
              <a:rPr lang="en-US" altLang="zh-CN" sz="2400" b="1" i="0">
                <a:latin typeface="宋体" panose="02010600030101010101" pitchFamily="2" charset="-122"/>
                <a:ea typeface="宋体" panose="02010600030101010101" pitchFamily="2" charset="-122"/>
              </a:rPr>
              <a:t>deficiencies</a:t>
            </a:r>
            <a:r>
              <a:rPr lang="en-US" altLang="zh-CN" sz="2400" b="0" i="0">
                <a:latin typeface="宋体" panose="02010600030101010101" pitchFamily="2" charset="-122"/>
                <a:ea typeface="宋体" panose="02010600030101010101" pitchFamily="2" charset="-122"/>
              </a:rPr>
              <a:t> regarding the adaptability towards </a:t>
            </a:r>
            <a:r>
              <a:rPr lang="en-US" altLang="zh-CN" sz="2400" b="1" i="0">
                <a:latin typeface="宋体" panose="02010600030101010101" pitchFamily="2" charset="-122"/>
                <a:ea typeface="宋体" panose="02010600030101010101" pitchFamily="2" charset="-122"/>
              </a:rPr>
              <a:t>distinctive preference patterns</a:t>
            </a:r>
            <a:r>
              <a:rPr lang="en-US" altLang="zh-CN" sz="2400" b="0" i="0">
                <a:latin typeface="宋体" panose="02010600030101010101" pitchFamily="2" charset="-122"/>
                <a:ea typeface="宋体" panose="02010600030101010101" pitchFamily="2" charset="-122"/>
              </a:rPr>
              <a:t> cross different users, and the calibration over individual </a:t>
            </a:r>
            <a:r>
              <a:rPr lang="en-US" altLang="zh-CN" sz="2400" b="1" i="0">
                <a:latin typeface="宋体" panose="02010600030101010101" pitchFamily="2" charset="-122"/>
                <a:ea typeface="宋体" panose="02010600030101010101" pitchFamily="2" charset="-122"/>
              </a:rPr>
              <a:t>current intents</a:t>
            </a:r>
            <a:r>
              <a:rPr lang="en-US" altLang="zh-CN" sz="2400" b="0" i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lang="en-US" altLang="zh-CN" sz="2400" b="0" i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702310" y="-362"/>
            <a:ext cx="10515600" cy="482946"/>
          </a:xfrm>
        </p:spPr>
        <p:txBody>
          <a:bodyPr/>
          <a:lstStyle/>
          <a:p>
            <a:r>
              <a:rPr lang="en-US" altLang="zh-CN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Overview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t="4963" b="1961"/>
          <a:stretch>
            <a:fillRect/>
          </a:stretch>
        </p:blipFill>
        <p:spPr>
          <a:xfrm>
            <a:off x="1083310" y="627380"/>
            <a:ext cx="10134600" cy="613981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838200" y="233953"/>
            <a:ext cx="10515600" cy="482946"/>
          </a:xfrm>
        </p:spPr>
        <p:txBody>
          <a:bodyPr/>
          <a:lstStyle/>
          <a:p>
            <a:r>
              <a:rPr lang="en-US" altLang="zh-CN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Approach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67630" y="1508125"/>
            <a:ext cx="6655435" cy="109156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" y="2353310"/>
            <a:ext cx="5155565" cy="32156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1940" y="2599690"/>
            <a:ext cx="3724275" cy="5715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6525" y="880110"/>
            <a:ext cx="5763895" cy="96964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40045" y="3390900"/>
            <a:ext cx="6651625" cy="107442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12385" y="4685030"/>
            <a:ext cx="6241415" cy="19284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1122045"/>
            <a:ext cx="10600690" cy="5235575"/>
          </a:xfrm>
          <a:prstGeom prst="rect">
            <a:avLst/>
          </a:prstGeom>
        </p:spPr>
      </p:pic>
      <p:sp>
        <p:nvSpPr>
          <p:cNvPr id="4" name="标题 1"/>
          <p:cNvSpPr>
            <a:spLocks noGrp="1"/>
          </p:cNvSpPr>
          <p:nvPr/>
        </p:nvSpPr>
        <p:spPr>
          <a:xfrm>
            <a:off x="734695" y="717205"/>
            <a:ext cx="10515600" cy="4829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900" b="1" kern="1200" dirty="0">
                <a:solidFill>
                  <a:srgbClr val="002060"/>
                </a:solidFill>
                <a:effectLst>
                  <a:glow rad="63500">
                    <a:schemeClr val="bg1"/>
                  </a:glow>
                  <a:reflection blurRad="6350" stA="55000" endA="300" endPos="35000" dir="5400000" sy="-100000" algn="bl" rotWithShape="0"/>
                </a:effectLst>
                <a:latin typeface="华康俪金黑W8(P)" panose="020B0800000000000000" pitchFamily="34" charset="-122"/>
                <a:ea typeface="华康俪金黑W8(P)" panose="020B0800000000000000" pitchFamily="34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Experiment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2895" y="1176020"/>
            <a:ext cx="11637645" cy="5477510"/>
          </a:xfrm>
          <a:prstGeom prst="rect">
            <a:avLst/>
          </a:prstGeom>
        </p:spPr>
      </p:pic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38200" y="369225"/>
            <a:ext cx="10515600" cy="482946"/>
          </a:xfrm>
        </p:spPr>
        <p:txBody>
          <a:bodyPr/>
          <a:lstStyle/>
          <a:p>
            <a:r>
              <a:rPr lang="en-US" altLang="zh-CN" dirty="0"/>
              <a:t>Experiment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838200" y="369225"/>
            <a:ext cx="10515600" cy="482946"/>
          </a:xfrm>
        </p:spPr>
        <p:txBody>
          <a:bodyPr/>
          <a:lstStyle/>
          <a:p>
            <a:r>
              <a:rPr lang="en-US" altLang="zh-CN" dirty="0"/>
              <a:t>Experiment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57325" y="852170"/>
            <a:ext cx="9589135" cy="587184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838200" y="369225"/>
            <a:ext cx="10515600" cy="482946"/>
          </a:xfrm>
        </p:spPr>
        <p:txBody>
          <a:bodyPr/>
          <a:lstStyle/>
          <a:p>
            <a:r>
              <a:rPr lang="en-US" altLang="zh-CN" dirty="0"/>
              <a:t>Experiment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9715" y="1149985"/>
            <a:ext cx="5433060" cy="553148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500" y="1503045"/>
            <a:ext cx="5167630" cy="52959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altLang="zh-CN" dirty="0"/>
          </a:p>
          <a:p>
            <a:pPr algn="ctr"/>
            <a:endParaRPr lang="en-US" altLang="zh-CN" dirty="0"/>
          </a:p>
          <a:p>
            <a:pPr algn="ctr"/>
            <a:endParaRPr lang="en-US" altLang="zh-CN" dirty="0"/>
          </a:p>
          <a:p>
            <a:pPr algn="ctr"/>
            <a:endParaRPr lang="en-US" altLang="zh-CN" dirty="0"/>
          </a:p>
          <a:p>
            <a:pPr algn="ctr"/>
            <a:endParaRPr lang="en-US" altLang="zh-CN" dirty="0"/>
          </a:p>
          <a:p>
            <a:pPr marL="0" indent="0" algn="ctr" eaLnBrk="1" hangingPunct="1">
              <a:buNone/>
            </a:pPr>
            <a:r>
              <a:rPr lang="en-US" altLang="zh-CN" sz="5400" kern="1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+mn-ea"/>
              </a:rPr>
              <a:t>Thank you!</a:t>
            </a:r>
            <a:endParaRPr lang="zh-CN" altLang="en-US" sz="5400" kern="1200" dirty="0"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zY5MDY1ZGYzOWNjNDY2ZDJlYTVkOTcyMDJmMTZiNDQ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698</Words>
  <Application>WPS 演示</Application>
  <PresentationFormat>宽屏</PresentationFormat>
  <Paragraphs>34</Paragraphs>
  <Slides>10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7" baseType="lpstr">
      <vt:lpstr>Arial</vt:lpstr>
      <vt:lpstr>宋体</vt:lpstr>
      <vt:lpstr>Wingdings</vt:lpstr>
      <vt:lpstr>Bahnschrift Condensed</vt:lpstr>
      <vt:lpstr>Gill Sans Ultra Bold</vt:lpstr>
      <vt:lpstr>Times New Roman</vt:lpstr>
      <vt:lpstr>华康俪金黑W8(P)</vt:lpstr>
      <vt:lpstr>黑体</vt:lpstr>
      <vt:lpstr>仿宋</vt:lpstr>
      <vt:lpstr>楷体</vt:lpstr>
      <vt:lpstr>Times New Roman Regular</vt:lpstr>
      <vt:lpstr>NimbusRomNo9L-Medi</vt:lpstr>
      <vt:lpstr>Segoe Print</vt:lpstr>
      <vt:lpstr>等线</vt:lpstr>
      <vt:lpstr>微软雅黑</vt:lpstr>
      <vt:lpstr>Arial Unicode MS</vt:lpstr>
      <vt:lpstr>Office 主题​​</vt:lpstr>
      <vt:lpstr>PowerPoint 演示文稿</vt:lpstr>
      <vt:lpstr>motivation</vt:lpstr>
      <vt:lpstr>Overview</vt:lpstr>
      <vt:lpstr>Approach</vt:lpstr>
      <vt:lpstr>Experiment</vt:lpstr>
      <vt:lpstr>Experiment</vt:lpstr>
      <vt:lpstr>Experiment</vt:lpstr>
      <vt:lpstr>Experiment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Xiaofei Zhu</dc:creator>
  <cp:lastModifiedBy>.</cp:lastModifiedBy>
  <cp:revision>1520</cp:revision>
  <dcterms:created xsi:type="dcterms:W3CDTF">2021-09-26T06:57:00Z</dcterms:created>
  <dcterms:modified xsi:type="dcterms:W3CDTF">2025-07-04T04:16:41Z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2052-12.1.0.21541</vt:lpwstr>
  </property>
  <property fmtid="{D5CDD505-2E9C-101B-9397-08002B2CF9AE}" pid="3" name="ICV">
    <vt:lpwstr>022ADF630E484CBDBD7751619E947E1D_12</vt:lpwstr>
  </property>
</Properties>
</file>